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5"/>
  </p:notesMasterIdLst>
  <p:sldIdLst>
    <p:sldId id="1843" r:id="rId2"/>
    <p:sldId id="320" r:id="rId3"/>
    <p:sldId id="1772" r:id="rId4"/>
    <p:sldId id="1845" r:id="rId5"/>
    <p:sldId id="2147479677" r:id="rId6"/>
    <p:sldId id="2147479623" r:id="rId7"/>
    <p:sldId id="2147479640" r:id="rId8"/>
    <p:sldId id="2147479662" r:id="rId9"/>
    <p:sldId id="2147479663" r:id="rId10"/>
    <p:sldId id="2147479664" r:id="rId11"/>
    <p:sldId id="1449" r:id="rId12"/>
    <p:sldId id="2147479660" r:id="rId13"/>
    <p:sldId id="2147479661" r:id="rId14"/>
    <p:sldId id="2147479665" r:id="rId15"/>
    <p:sldId id="2147479666" r:id="rId16"/>
    <p:sldId id="2147479667" r:id="rId17"/>
    <p:sldId id="2147479675" r:id="rId18"/>
    <p:sldId id="2147479673" r:id="rId19"/>
    <p:sldId id="2147479676" r:id="rId20"/>
    <p:sldId id="256" r:id="rId21"/>
    <p:sldId id="257" r:id="rId22"/>
    <p:sldId id="258" r:id="rId23"/>
    <p:sldId id="1842" r:id="rId24"/>
  </p:sldIdLst>
  <p:sldSz cx="12192000" cy="6858000"/>
  <p:notesSz cx="9906000" cy="14335125"/>
  <p:embeddedFontLst>
    <p:embeddedFont>
      <p:font typeface="Avenir Next LT Pro" panose="020B0504020202020204" pitchFamily="34" charset="0"/>
      <p:regular r:id="rId26"/>
      <p:bold r:id="rId27"/>
      <p:italic r:id="rId28"/>
      <p:boldItalic r:id="rId29"/>
    </p:embeddedFont>
    <p:embeddedFont>
      <p:font typeface="Georgia" panose="02040502050405020303" pitchFamily="18" charset="0"/>
      <p:regular r:id="rId30"/>
      <p:bold r:id="rId31"/>
      <p:italic r:id="rId32"/>
      <p:boldItalic r:id="rId33"/>
    </p:embeddedFont>
    <p:embeddedFont>
      <p:font typeface="Tahoma" panose="020B0604030504040204" pitchFamily="34" charset="0"/>
      <p:regular r:id="rId34"/>
      <p:bold r:id="rId35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117E"/>
    <a:srgbClr val="FBEC13"/>
    <a:srgbClr val="F79FCF"/>
    <a:srgbClr val="FDE9F3"/>
    <a:srgbClr val="C3FFE2"/>
    <a:srgbClr val="FFB061"/>
    <a:srgbClr val="FFFFFF"/>
    <a:srgbClr val="EDE8E3"/>
    <a:srgbClr val="A27F4A"/>
    <a:srgbClr val="DAA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7259" autoAdjust="0"/>
  </p:normalViewPr>
  <p:slideViewPr>
    <p:cSldViewPr snapToGrid="0">
      <p:cViewPr varScale="1">
        <p:scale>
          <a:sx n="92" d="100"/>
          <a:sy n="92" d="100"/>
        </p:scale>
        <p:origin x="158" y="7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28/02/2024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11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019653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12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132585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13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610045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14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642425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15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665423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4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7" y="875654"/>
            <a:ext cx="3581401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28/02/2024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497919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28/02/2024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68285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2951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CE4CCF8-6155-B617-9C2B-369B1A0A4C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710015F-8273-53DB-CAEC-FFCEEFD6FC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6CD700-A004-F2B2-144A-E22837AAA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8127F-2C17-4C5A-B155-4B6733E0D372}" type="datetimeFigureOut">
              <a:rPr lang="fr-FR" smtClean="0"/>
              <a:t>28/02/2024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C50C2D5-1D13-5A74-6364-DC8A82B91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9DC8ED8-E7D1-7FFD-1691-BC636B2C0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CCC-C0C5-4449-8F33-E4C552009FC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0032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microsoft.com/office/2007/relationships/hdphoto" Target="../media/hdphoto1.wdp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D6481AAA-E00E-F263-4A27-2B819835BE75}"/>
              </a:ext>
            </a:extLst>
          </p:cNvPr>
          <p:cNvPicPr>
            <a:picLocks noChangeAspect="1"/>
          </p:cNvPicPr>
          <p:nvPr userDrawn="1"/>
        </p:nvPicPr>
        <p:blipFill>
          <a:blip r:embed="rId42" cstate="screen">
            <a:biLevel thresh="50000"/>
            <a:extLst>
              <a:ext uri="{BEBA8EAE-BF5A-486C-A8C5-ECC9F3942E4B}">
                <a14:imgProps xmlns:a14="http://schemas.microsoft.com/office/drawing/2010/main">
                  <a14:imgLayer r:embed="rId4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9109" y="6285162"/>
            <a:ext cx="471964" cy="515481"/>
          </a:xfrm>
          <a:prstGeom prst="rect">
            <a:avLst/>
          </a:prstGeom>
        </p:spPr>
      </p:pic>
      <p:cxnSp>
        <p:nvCxnSpPr>
          <p:cNvPr id="23" name="Straight Connector 2">
            <a:extLst>
              <a:ext uri="{FF2B5EF4-FFF2-40B4-BE49-F238E27FC236}">
                <a16:creationId xmlns:a16="http://schemas.microsoft.com/office/drawing/2014/main" id="{7A10451D-2C54-46D8-08B1-C72D3F642F31}"/>
              </a:ext>
            </a:extLst>
          </p:cNvPr>
          <p:cNvCxnSpPr/>
          <p:nvPr userDrawn="1"/>
        </p:nvCxnSpPr>
        <p:spPr>
          <a:xfrm>
            <a:off x="10816715" y="637052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D38AA93B-6462-D266-79F0-26381A415162}"/>
              </a:ext>
            </a:extLst>
          </p:cNvPr>
          <p:cNvCxnSpPr/>
          <p:nvPr userDrawn="1"/>
        </p:nvCxnSpPr>
        <p:spPr>
          <a:xfrm>
            <a:off x="11150970" y="6302352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>
            <a:extLst>
              <a:ext uri="{FF2B5EF4-FFF2-40B4-BE49-F238E27FC236}">
                <a16:creationId xmlns:a16="http://schemas.microsoft.com/office/drawing/2014/main" id="{C8BC28ED-2AEF-983A-D76A-2DFA9A67A409}"/>
              </a:ext>
            </a:extLst>
          </p:cNvPr>
          <p:cNvPicPr>
            <a:picLocks noChangeAspect="1"/>
          </p:cNvPicPr>
          <p:nvPr userDrawn="1"/>
        </p:nvPicPr>
        <p:blipFill>
          <a:blip r:embed="rId44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5348" y="6254759"/>
            <a:ext cx="1104680" cy="62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  <p:sldLayoutId id="2147483713" r:id="rId36"/>
    <p:sldLayoutId id="2147483714" r:id="rId37"/>
    <p:sldLayoutId id="2147483715" r:id="rId38"/>
    <p:sldLayoutId id="2147483716" r:id="rId39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6.xml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8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8.xml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3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9.png"/><Relationship Id="rId7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2.png"/><Relationship Id="rId5" Type="http://schemas.microsoft.com/office/2007/relationships/hdphoto" Target="../media/hdphoto3.wdp"/><Relationship Id="rId4" Type="http://schemas.openxmlformats.org/officeDocument/2006/relationships/image" Target="../media/image30.png"/><Relationship Id="rId9" Type="http://schemas.microsoft.com/office/2007/relationships/hdphoto" Target="../media/hdphoto4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3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3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8.xml"/><Relationship Id="rId5" Type="http://schemas.microsoft.com/office/2007/relationships/hdphoto" Target="../media/hdphoto3.wdp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1AC2E75A-DD6F-09BF-0FA6-B52DA4239F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4256" y="-168432"/>
            <a:ext cx="12296256" cy="7026432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80F01FC-3318-14D5-07AC-101D4B930F25}"/>
              </a:ext>
            </a:extLst>
          </p:cNvPr>
          <p:cNvSpPr/>
          <p:nvPr/>
        </p:nvSpPr>
        <p:spPr>
          <a:xfrm>
            <a:off x="-114796" y="-83574"/>
            <a:ext cx="12192000" cy="6941574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EB37665-B4C5-4940-AD9E-D67FEF433DEF}"/>
              </a:ext>
            </a:extLst>
          </p:cNvPr>
          <p:cNvSpPr/>
          <p:nvPr/>
        </p:nvSpPr>
        <p:spPr>
          <a:xfrm>
            <a:off x="114796" y="2490206"/>
            <a:ext cx="88888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  <a:t>CAMPAGNE TV </a:t>
            </a:r>
            <a:b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  <a:t>DARTY CONCEPTEUR CUISINE </a:t>
            </a:r>
            <a:b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  <a:t>&amp; ELECTROLUX</a:t>
            </a:r>
          </a:p>
        </p:txBody>
      </p:sp>
      <p:pic>
        <p:nvPicPr>
          <p:cNvPr id="13" name="Picture 2" descr="Le Nouveau Belier I L&amp;#39;agence">
            <a:extLst>
              <a:ext uri="{FF2B5EF4-FFF2-40B4-BE49-F238E27FC236}">
                <a16:creationId xmlns:a16="http://schemas.microsoft.com/office/drawing/2014/main" id="{9FC90899-A800-4069-BD5B-97432CC4E0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9763" y="3811037"/>
            <a:ext cx="4899650" cy="272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58790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Darty Concepteur Cuisine - Et la cuisine, c'est qui ? - Packshotmag">
            <a:extLst>
              <a:ext uri="{FF2B5EF4-FFF2-40B4-BE49-F238E27FC236}">
                <a16:creationId xmlns:a16="http://schemas.microsoft.com/office/drawing/2014/main" id="{E2CAFADA-895C-4AEE-6BDB-E04E883683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7308" y="0"/>
            <a:ext cx="125493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844005" y="2525121"/>
            <a:ext cx="777196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PARTIS PRIS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5179" y="4207381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77815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E2C4A3-3833-4F8E-82EA-ED8ADB4C0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862" y="2568277"/>
            <a:ext cx="8201025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defRPr/>
            </a:pP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Souligner l'association de deux marques fortes, Darty comme une ‘surprenante évidence’ pour la conception de cuisine et Electrolux comme symbole de la qualité et de l’innovation.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B458D05-D364-7A9D-F3A4-172C954C7FC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934743" y="1246389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PARTIS PRIS #1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4433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E2C4A3-3833-4F8E-82EA-ED8ADB4C0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862" y="2568277"/>
            <a:ext cx="8201025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defRPr/>
            </a:pP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Capitaliser sur les facteurs clés </a:t>
            </a:r>
            <a:b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de succès de cette saga </a:t>
            </a:r>
          </a:p>
          <a:p>
            <a:pPr algn="l" eaLnBrk="1" hangingPunct="1">
              <a:defRPr/>
            </a:pP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Une comédie vraie</a:t>
            </a:r>
          </a:p>
          <a:p>
            <a:pPr algn="l" eaLnBrk="1" hangingPunct="1">
              <a:defRPr/>
            </a:pP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Des personnages récurrents</a:t>
            </a:r>
          </a:p>
          <a:p>
            <a:pPr algn="l" eaLnBrk="1" hangingPunct="1">
              <a:defRPr/>
            </a:pP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 gimmick qui installe le concept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B458D05-D364-7A9D-F3A4-172C954C7FC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934743" y="1246389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PARTIS PRIS #2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337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2EA0C3BE-2BB4-78C7-E980-E569A1405A2F}"/>
              </a:ext>
            </a:extLst>
          </p:cNvPr>
          <p:cNvSpPr/>
          <p:nvPr/>
        </p:nvSpPr>
        <p:spPr>
          <a:xfrm flipV="1">
            <a:off x="4172989" y="789709"/>
            <a:ext cx="2884516" cy="43226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027F2F7-1484-C56A-6D51-F96CBAF8A326}"/>
              </a:ext>
            </a:extLst>
          </p:cNvPr>
          <p:cNvSpPr txBox="1"/>
          <p:nvPr/>
        </p:nvSpPr>
        <p:spPr>
          <a:xfrm>
            <a:off x="2915690" y="1842300"/>
            <a:ext cx="609738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800" b="1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  <a:t>"La cuisine c'est qui? </a:t>
            </a:r>
            <a:endParaRPr lang="fr-FR" sz="2800" b="1" dirty="0">
              <a:solidFill>
                <a:srgbClr val="374151"/>
              </a:solidFill>
              <a:latin typeface="Georgia" panose="02040502050405020303" pitchFamily="18" charset="0"/>
            </a:endParaRPr>
          </a:p>
          <a:p>
            <a:pPr algn="ctr"/>
            <a:r>
              <a:rPr lang="fr-FR" sz="2800" b="1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  <a:t>C'est Darty" </a:t>
            </a:r>
            <a:br>
              <a:rPr lang="fr-FR" sz="2800" b="1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</a:br>
            <a:br>
              <a:rPr lang="fr-FR" sz="2800" b="0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</a:br>
            <a:r>
              <a:rPr lang="fr-FR" sz="2800" b="0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  <a:t>Un claim qui</a:t>
            </a:r>
            <a:br>
              <a:rPr lang="fr-FR" sz="2800" b="0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</a:br>
            <a:r>
              <a:rPr lang="fr-FR" sz="2800" b="0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  <a:t>renforce la notoriété et</a:t>
            </a:r>
            <a:br>
              <a:rPr lang="fr-FR" sz="2800" b="0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</a:br>
            <a:r>
              <a:rPr lang="fr-FR" sz="2800" b="0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  <a:t> l'identité de la marque.</a:t>
            </a:r>
          </a:p>
          <a:p>
            <a:pPr algn="ctr"/>
            <a:r>
              <a:rPr lang="fr-FR" sz="2800" dirty="0">
                <a:solidFill>
                  <a:srgbClr val="374151"/>
                </a:solidFill>
                <a:latin typeface="Georgia" panose="02040502050405020303" pitchFamily="18" charset="0"/>
              </a:rPr>
              <a:t>Elle doit rester au cœur du spot </a:t>
            </a:r>
            <a:br>
              <a:rPr lang="fr-FR" sz="2800" dirty="0">
                <a:solidFill>
                  <a:srgbClr val="374151"/>
                </a:solidFill>
                <a:latin typeface="Georgia" panose="02040502050405020303" pitchFamily="18" charset="0"/>
              </a:rPr>
            </a:br>
            <a:r>
              <a:rPr lang="fr-FR" sz="2800" dirty="0">
                <a:solidFill>
                  <a:srgbClr val="374151"/>
                </a:solidFill>
                <a:latin typeface="Georgia" panose="02040502050405020303" pitchFamily="18" charset="0"/>
              </a:rPr>
              <a:t>pour renforcer la mémorisation </a:t>
            </a:r>
            <a:br>
              <a:rPr lang="fr-FR" sz="2800" dirty="0">
                <a:solidFill>
                  <a:srgbClr val="374151"/>
                </a:solidFill>
                <a:latin typeface="Georgia" panose="02040502050405020303" pitchFamily="18" charset="0"/>
              </a:rPr>
            </a:br>
            <a:r>
              <a:rPr lang="fr-FR" sz="2800" dirty="0">
                <a:solidFill>
                  <a:srgbClr val="374151"/>
                </a:solidFill>
                <a:latin typeface="Georgia" panose="02040502050405020303" pitchFamily="18" charset="0"/>
              </a:rPr>
              <a:t>de la marque.</a:t>
            </a:r>
            <a:endParaRPr lang="fr-FR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5942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E2C4A3-3833-4F8E-82EA-ED8ADB4C0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862" y="2568277"/>
            <a:ext cx="8201025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defRPr/>
            </a:pP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Une réalisation au service de la comédie et de la mémorisation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B458D05-D364-7A9D-F3A4-172C954C7FC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934743" y="1246389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PARTIS PRIS #3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5449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2EA0C3BE-2BB4-78C7-E980-E569A1405A2F}"/>
              </a:ext>
            </a:extLst>
          </p:cNvPr>
          <p:cNvSpPr/>
          <p:nvPr/>
        </p:nvSpPr>
        <p:spPr>
          <a:xfrm rot="16200000" flipV="1">
            <a:off x="1175559" y="1241554"/>
            <a:ext cx="968433" cy="3283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027F2F7-1484-C56A-6D51-F96CBAF8A326}"/>
              </a:ext>
            </a:extLst>
          </p:cNvPr>
          <p:cNvSpPr txBox="1"/>
          <p:nvPr/>
        </p:nvSpPr>
        <p:spPr>
          <a:xfrm>
            <a:off x="2227811" y="1012954"/>
            <a:ext cx="8140237" cy="5055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defRPr/>
            </a:pPr>
            <a:r>
              <a:rPr lang="fr-FR" sz="2400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Les mêmes personnages et la même dynamique </a:t>
            </a: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dialogue permettront de renforcer la mémorisation et l’agrément </a:t>
            </a:r>
          </a:p>
          <a:p>
            <a:pPr algn="l" eaLnBrk="1" hangingPunct="1">
              <a:defRPr/>
            </a:pPr>
            <a:endParaRPr lang="fr-FR" sz="2400" dirty="0">
              <a:latin typeface="Avenir Next LT Pro" panose="020B0504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 eaLnBrk="1" hangingPunct="1">
              <a:defRPr/>
            </a:pPr>
            <a:r>
              <a:rPr lang="fr-FR" sz="2400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 ton de la publicité doit rester léger et amical </a:t>
            </a: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pour conserver son côté convivial et accessible.</a:t>
            </a:r>
          </a:p>
          <a:p>
            <a:pPr algn="l" eaLnBrk="1" hangingPunct="1">
              <a:defRPr/>
            </a:pPr>
            <a:endParaRPr lang="fr-FR" sz="2400" dirty="0">
              <a:latin typeface="Avenir Next LT Pro" panose="020B0504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 eaLnBrk="1" hangingPunct="1">
              <a:defRPr/>
            </a:pP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Nos protagonistes doivent continuer à </a:t>
            </a:r>
            <a:r>
              <a:rPr lang="fr-FR" sz="2400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être ‘vrais’ et sympathiques</a:t>
            </a: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permettant aux téléspectateurs de s'identifier à eux</a:t>
            </a:r>
            <a:r>
              <a:rPr lang="fr-FR" sz="1050" i="0" dirty="0">
                <a:solidFill>
                  <a:srgbClr val="374151"/>
                </a:solidFill>
                <a:effectLst/>
                <a:latin typeface="Avenir Next LT Pro" panose="020B0504020202020204" pitchFamily="34" charset="0"/>
              </a:rPr>
              <a:t>.</a:t>
            </a:r>
          </a:p>
          <a:p>
            <a:pPr algn="l" eaLnBrk="1" hangingPunct="1">
              <a:defRPr/>
            </a:pPr>
            <a:endParaRPr lang="fr-FR" sz="1050" dirty="0">
              <a:solidFill>
                <a:srgbClr val="374151"/>
              </a:solidFill>
              <a:latin typeface="Avenir Next LT Pro" panose="020B0504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 eaLnBrk="1" hangingPunct="1">
              <a:defRPr/>
            </a:pPr>
            <a:r>
              <a:rPr lang="fr-FR" sz="1050" b="1" dirty="0">
                <a:solidFill>
                  <a:srgbClr val="374151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400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 décor et l'environnement </a:t>
            </a: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doivent être soignés et inspirants, reflétant un style de vie auquel les consommateurs voudraient aspirer.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2247CD6-C7AA-5093-D779-F92B8B042E35}"/>
              </a:ext>
            </a:extLst>
          </p:cNvPr>
          <p:cNvSpPr txBox="1"/>
          <p:nvPr/>
        </p:nvSpPr>
        <p:spPr>
          <a:xfrm>
            <a:off x="471747" y="276690"/>
            <a:ext cx="79989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800" b="1" dirty="0">
                <a:latin typeface="Georgia" panose="02040502050405020303" pitchFamily="18" charset="0"/>
                <a:sym typeface="Wingdings" panose="05000000000000000000" pitchFamily="2" charset="2"/>
              </a:rPr>
              <a:t>Travailler une copy qui installe une saga </a:t>
            </a:r>
            <a:endParaRPr lang="fr-FR" sz="2800" b="1" dirty="0">
              <a:latin typeface="Georgia" panose="02040502050405020303" pitchFamily="18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D4AA7C54-6830-25CE-E73A-7568234C288B}"/>
              </a:ext>
            </a:extLst>
          </p:cNvPr>
          <p:cNvSpPr/>
          <p:nvPr/>
        </p:nvSpPr>
        <p:spPr>
          <a:xfrm rot="16200000" flipV="1">
            <a:off x="1175559" y="2670310"/>
            <a:ext cx="968433" cy="3283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98C6EBA7-9B2F-2A1C-EA3D-53CD0E28583A}"/>
              </a:ext>
            </a:extLst>
          </p:cNvPr>
          <p:cNvSpPr/>
          <p:nvPr/>
        </p:nvSpPr>
        <p:spPr>
          <a:xfrm rot="16200000" flipV="1">
            <a:off x="1175558" y="3978179"/>
            <a:ext cx="968433" cy="3283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1455622C-6D5E-4BEE-1093-B2CA5EEB6977}"/>
              </a:ext>
            </a:extLst>
          </p:cNvPr>
          <p:cNvSpPr/>
          <p:nvPr/>
        </p:nvSpPr>
        <p:spPr>
          <a:xfrm rot="16200000" flipV="1">
            <a:off x="1175559" y="5219546"/>
            <a:ext cx="968433" cy="3283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57591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arty Concepteur Cuisine X Electrolux - YouTube">
            <a:extLst>
              <a:ext uri="{FF2B5EF4-FFF2-40B4-BE49-F238E27FC236}">
                <a16:creationId xmlns:a16="http://schemas.microsoft.com/office/drawing/2014/main" id="{06FAE983-04A4-DC6A-9B39-801CE72BC8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41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844005" y="2525121"/>
            <a:ext cx="777196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CREATION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3950" y="3716959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1090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55A2B3F-E2C0-975E-1616-72981760647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habits, personne, Visage humain&#10;&#10;Description générée automatiquement">
            <a:extLst>
              <a:ext uri="{FF2B5EF4-FFF2-40B4-BE49-F238E27FC236}">
                <a16:creationId xmlns:a16="http://schemas.microsoft.com/office/drawing/2014/main" id="{EBBA7C54-42EA-9338-8142-FC1B8008C4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275"/>
          <a:stretch/>
        </p:blipFill>
        <p:spPr>
          <a:xfrm>
            <a:off x="832856" y="0"/>
            <a:ext cx="1080828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4331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55A2B3F-E2C0-975E-1616-72981760647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Image 12" descr="Une image contenant texte, habits, Visage humain, personne&#10;&#10;Description générée automatiquement">
            <a:extLst>
              <a:ext uri="{FF2B5EF4-FFF2-40B4-BE49-F238E27FC236}">
                <a16:creationId xmlns:a16="http://schemas.microsoft.com/office/drawing/2014/main" id="{FAEB56E2-24DB-0FCD-B7EA-5A0C2A0D4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9069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449B2D6-E587-C3CD-2E45-D877F85E5E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7" y="2284295"/>
            <a:ext cx="11591925" cy="893036"/>
          </a:xfrm>
        </p:spPr>
        <p:txBody>
          <a:bodyPr/>
          <a:lstStyle/>
          <a:p>
            <a:r>
              <a:rPr lang="fr-FR" dirty="0"/>
              <a:t>Décor</a:t>
            </a:r>
            <a:br>
              <a:rPr lang="fr-FR" dirty="0"/>
            </a:br>
            <a:r>
              <a:rPr lang="fr-FR" sz="4400" b="0" dirty="0">
                <a:latin typeface="Avenir Next LT Pro" panose="020B0504020202020204" pitchFamily="34" charset="0"/>
              </a:rPr>
              <a:t>Cuisine identifiée pour le film</a:t>
            </a:r>
            <a:endParaRPr lang="fr-FR" b="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035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04E0480-308C-ABBA-7270-FAE813371A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4429"/>
            <a:ext cx="12192000" cy="691242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-59714"/>
            <a:ext cx="12192000" cy="6941574"/>
          </a:xfrm>
          <a:prstGeom prst="rect">
            <a:avLst/>
          </a:prstGeom>
          <a:solidFill>
            <a:schemeClr val="bg2">
              <a:lumMod val="1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405675" y="3191718"/>
            <a:ext cx="44507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spc="-150" dirty="0">
                <a:solidFill>
                  <a:schemeClr val="bg1"/>
                </a:solidFill>
                <a:latin typeface="Georgia" panose="02040502050405020303" pitchFamily="18" charset="0"/>
              </a:rPr>
              <a:t>BRIEF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ED2C801-D5EF-9445-8DD0-974D1A487DBB}"/>
              </a:ext>
            </a:extLst>
          </p:cNvPr>
          <p:cNvCxnSpPr/>
          <p:nvPr/>
        </p:nvCxnSpPr>
        <p:spPr>
          <a:xfrm>
            <a:off x="11407969" y="635670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C:\Users\Antoine Jubert\Documents\PRES LNB\logo LNB.jpg">
            <a:extLst>
              <a:ext uri="{FF2B5EF4-FFF2-40B4-BE49-F238E27FC236}">
                <a16:creationId xmlns:a16="http://schemas.microsoft.com/office/drawing/2014/main" id="{9B5BF026-808E-485B-9DC2-458FB0343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62735" y="6359813"/>
            <a:ext cx="450665" cy="332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5179" y="4207381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D3AB0F3-0178-398E-B040-FB5A25D81E4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3590" y="6243869"/>
            <a:ext cx="471964" cy="515481"/>
          </a:xfrm>
          <a:prstGeom prst="rect">
            <a:avLst/>
          </a:prstGeom>
        </p:spPr>
      </p:pic>
      <p:cxnSp>
        <p:nvCxnSpPr>
          <p:cNvPr id="12" name="Straight Connector 2">
            <a:extLst>
              <a:ext uri="{FF2B5EF4-FFF2-40B4-BE49-F238E27FC236}">
                <a16:creationId xmlns:a16="http://schemas.microsoft.com/office/drawing/2014/main" id="{83700D43-AA3B-F237-DA12-38D2E808CB85}"/>
              </a:ext>
            </a:extLst>
          </p:cNvPr>
          <p:cNvCxnSpPr/>
          <p:nvPr/>
        </p:nvCxnSpPr>
        <p:spPr>
          <a:xfrm>
            <a:off x="10655299" y="6311110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7">
            <a:extLst>
              <a:ext uri="{FF2B5EF4-FFF2-40B4-BE49-F238E27FC236}">
                <a16:creationId xmlns:a16="http://schemas.microsoft.com/office/drawing/2014/main" id="{EB6B5915-B8AD-9533-4554-498349A8991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7194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6429" y="6177202"/>
            <a:ext cx="1104680" cy="62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290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93099E1-9C2F-CF41-A18D-535E52E780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meubles, intérieur, mur, table&#10;&#10;Description générée automatiquement">
            <a:extLst>
              <a:ext uri="{FF2B5EF4-FFF2-40B4-BE49-F238E27FC236}">
                <a16:creationId xmlns:a16="http://schemas.microsoft.com/office/drawing/2014/main" id="{DCB29FB1-F633-9200-DA80-5FEC7D39A8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509" y="115562"/>
            <a:ext cx="9562982" cy="637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804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68619D4-1886-95B5-D12B-88E500B443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intérieur, mur, décoration d’intérieur, meubles&#10;&#10;Description générée automatiquement">
            <a:extLst>
              <a:ext uri="{FF2B5EF4-FFF2-40B4-BE49-F238E27FC236}">
                <a16:creationId xmlns:a16="http://schemas.microsoft.com/office/drawing/2014/main" id="{0C1B1541-EC16-828D-C1F1-8D854A515C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352" r="23392"/>
          <a:stretch/>
        </p:blipFill>
        <p:spPr>
          <a:xfrm>
            <a:off x="0" y="0"/>
            <a:ext cx="5262465" cy="684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2202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D32F02E-CB3C-3019-FF26-D6C2F21BB8A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449E111-011B-A92D-E2B9-2FCDB1AB34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4326" y="4292082"/>
            <a:ext cx="2357812" cy="193826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BCEB9C3-9632-5222-DF70-B58F840D61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1029" y="622941"/>
            <a:ext cx="2320645" cy="3445205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EFA6D014-547A-F5DB-344E-2FA9C482A1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56263" y="4136873"/>
            <a:ext cx="1899930" cy="2093471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6D02EAA9-9F93-F5E1-A9AA-01E5026BD1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219" y="622942"/>
            <a:ext cx="3133378" cy="5612115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3D3492B4-0346-AB38-9F05-94D682CBAD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83599" y="4136874"/>
            <a:ext cx="3185496" cy="209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8043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286D2876-8804-A043-A8A6-96F536282A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" y="455040"/>
            <a:ext cx="1118569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Un PLANNING à préciser </a:t>
            </a:r>
            <a:r>
              <a:rPr lang="fr-FR" sz="2400" b="1" spc="300" dirty="0">
                <a:solidFill>
                  <a:schemeClr val="tx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selon dispo real &amp; acteurs</a:t>
            </a:r>
            <a:endParaRPr lang="fr-FR" sz="3200" b="1" spc="300" dirty="0">
              <a:solidFill>
                <a:schemeClr val="tx1"/>
              </a:solidFill>
              <a:highlight>
                <a:srgbClr val="D9117E"/>
              </a:highlight>
              <a:latin typeface="Avenir Next LT Pro" panose="020B05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B5F9ED2-321F-49A0-A5BF-70E9763A107F}"/>
              </a:ext>
            </a:extLst>
          </p:cNvPr>
          <p:cNvSpPr txBox="1"/>
          <p:nvPr/>
        </p:nvSpPr>
        <p:spPr>
          <a:xfrm>
            <a:off x="950862" y="1336536"/>
            <a:ext cx="11062064" cy="4184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 	Proposition de scripts                                 semaine 12 février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 	Validation principe script :                         8 mars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	Pré production, casting &amp; repérage :      11 mars au 12 avril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Présentation note et devis : 			18/19 mars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Validation devis prod : 			29 mars</a:t>
            </a:r>
          </a:p>
          <a:p>
            <a:pPr lvl="0">
              <a:lnSpc>
                <a:spcPct val="150000"/>
              </a:lnSpc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	 PPM :                                                  		9 avril</a:t>
            </a: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  <a:sym typeface="Wingdings" panose="05000000000000000000" pitchFamily="2" charset="2"/>
            </a:endParaRP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	Tournage :                                                     16 ou 17 avril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	Post production :                                         18 au 30 avril</a:t>
            </a:r>
          </a:p>
        </p:txBody>
      </p:sp>
    </p:spTree>
    <p:extLst>
      <p:ext uri="{BB962C8B-B14F-4D97-AF65-F5344CB8AC3E}">
        <p14:creationId xmlns:p14="http://schemas.microsoft.com/office/powerpoint/2010/main" val="3763279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>
            <a:extLst>
              <a:ext uri="{FF2B5EF4-FFF2-40B4-BE49-F238E27FC236}">
                <a16:creationId xmlns:a16="http://schemas.microsoft.com/office/drawing/2014/main" id="{9C379E7C-D780-4BF2-BE55-2D3B705F6B0E}"/>
              </a:ext>
            </a:extLst>
          </p:cNvPr>
          <p:cNvSpPr txBox="1"/>
          <p:nvPr/>
        </p:nvSpPr>
        <p:spPr>
          <a:xfrm>
            <a:off x="500697" y="1813173"/>
            <a:ext cx="10636003" cy="3385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Concevoir un film pub émergeant, 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qui matérialise l'engagement et les valeurs des deux marques parfaitement complémentaires :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DARTY, spécialiste en conception de cuisines, </a:t>
            </a:r>
            <a:b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et Electrolux, des produits de qualité, innovants &amp;</a:t>
            </a:r>
            <a:b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très performants 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endParaRPr lang="fr-FR" sz="2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ctr">
              <a:defRPr/>
            </a:pPr>
            <a:endParaRPr lang="fr-FR" b="1" dirty="0">
              <a:latin typeface="Avenir Next LT Pro" panose="020B05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058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244AF2B9-E8BF-5A4B-10C6-FCE682BD0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98188"/>
            <a:ext cx="12449104" cy="698004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844005" y="2525121"/>
            <a:ext cx="777196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CHALLENGES STRATEGIQUES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5179" y="4207381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446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209E4A-5A73-D6D0-9ECB-CCDA98F491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A5BB64-A973-9149-0416-39CBA3E1F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Electrolux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82498C1-4D2E-3278-A9E7-23E9965F724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La marque aujourd’hui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5740C23-E0B9-5593-E0D4-B6BFE564B0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408" y="1377845"/>
            <a:ext cx="10298411" cy="2616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Avenir Next LT Pro" panose="020B0504020202020204" pitchFamily="34" charset="0"/>
              </a:rPr>
              <a:t>&gt;Une marque connue et reconnue pour la qualité de son offre, son  origine </a:t>
            </a:r>
            <a:r>
              <a:rPr lang="fr-FR" altLang="fr-FR" sz="2400" dirty="0" err="1">
                <a:latin typeface="Avenir Next LT Pro" panose="020B0504020202020204" pitchFamily="34" charset="0"/>
              </a:rPr>
              <a:t>sudéoise</a:t>
            </a:r>
            <a:r>
              <a:rPr lang="fr-FR" altLang="fr-FR" sz="2400" dirty="0">
                <a:latin typeface="Avenir Next LT Pro" panose="020B0504020202020204" pitchFamily="34" charset="0"/>
              </a:rPr>
              <a:t>, son héritage professionnel, son identité éco-responsable et sa force d’innovation.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Avenir Next LT Pro" panose="020B0504020202020204" pitchFamily="34" charset="0"/>
              </a:rPr>
              <a:t>C’est une marque qui s’emploie à façonner une vie meilleure</a:t>
            </a:r>
            <a:br>
              <a:rPr lang="fr-FR" altLang="fr-FR" sz="2000" dirty="0">
                <a:latin typeface="Avenir Next LT Pro" panose="020B0504020202020204" pitchFamily="34" charset="0"/>
              </a:rPr>
            </a:br>
            <a:endParaRPr lang="fr-FR" altLang="fr-FR" sz="2000" dirty="0">
              <a:latin typeface="Avenir Next LT Pro" panose="020B05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Avenir Next LT Pro" panose="020B0504020202020204" pitchFamily="34" charset="0"/>
              </a:rPr>
              <a:t>&gt;Un positionnement fort qui inscrit l’innovation et le bien être au cœur de se démarche : 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956EC2B-E599-5BFB-72AB-FC3005018AA7}"/>
              </a:ext>
            </a:extLst>
          </p:cNvPr>
          <p:cNvSpPr txBox="1">
            <a:spLocks/>
          </p:cNvSpPr>
          <p:nvPr/>
        </p:nvSpPr>
        <p:spPr bwMode="auto">
          <a:xfrm>
            <a:off x="617474" y="4027800"/>
            <a:ext cx="11481435" cy="172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 fontScale="900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 i="0" u="none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fr-FR" sz="4400" dirty="0">
                <a:latin typeface="Avenir Next LT Pro" panose="020B0504020202020204" pitchFamily="34" charset="0"/>
              </a:rPr>
              <a:t>Réinventer le quotidien en rendant la vie plus agréable et durable pour les consommateurs.</a:t>
            </a:r>
          </a:p>
        </p:txBody>
      </p:sp>
    </p:spTree>
    <p:extLst>
      <p:ext uri="{BB962C8B-B14F-4D97-AF65-F5344CB8AC3E}">
        <p14:creationId xmlns:p14="http://schemas.microsoft.com/office/powerpoint/2010/main" val="4144438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1C5511-5B13-95AF-3C40-D9CAA06A3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Situation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E66158-51D3-C106-9290-98E5F74959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Darty Concepteur cuisine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4601299-4B3B-84F2-2D6D-14A059D9C5BE}"/>
              </a:ext>
            </a:extLst>
          </p:cNvPr>
          <p:cNvSpPr txBox="1"/>
          <p:nvPr/>
        </p:nvSpPr>
        <p:spPr>
          <a:xfrm>
            <a:off x="1629295" y="1808702"/>
            <a:ext cx="10158152" cy="4438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 impact très fort de la communication TV </a:t>
            </a:r>
            <a:b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sur la notoriété de l’enseigne </a:t>
            </a:r>
            <a:b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36% des consommateurs identifiaient Darty comme cuisiniste en 2021,</a:t>
            </a:r>
            <a:b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ils sont 55% désormais.</a:t>
            </a:r>
            <a:b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Une hausse de 12 points entre 2022 et 2023 📈</a:t>
            </a:r>
          </a:p>
          <a:p>
            <a:pPr marL="0" marR="0" lvl="0" indent="0" algn="l" defTabSz="914400" rtl="0" eaLnBrk="1" fontAlgn="base" latinLnBrk="0" hangingPunct="1"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Une notoriété qui agit immédiatement sur le business </a:t>
            </a:r>
            <a:b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une croissance forte des ventes de cuisine dans un contexte de marché en tension</a:t>
            </a:r>
            <a:b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Les spécialistes cuisines ont enregistré, sur les cinq premiers mois de l’année, un recul de 9 % ; </a:t>
            </a:r>
            <a:b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 rapport à 2019, leur progression reste de 15 %.</a:t>
            </a:r>
          </a:p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À fin mai 2023, le marché de la cuisine a reculé de 6 % en valeur par rapport à 2022.📉</a:t>
            </a:r>
          </a:p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43576AF5-E4CF-034A-E797-C95B2B0BF4AD}"/>
              </a:ext>
            </a:extLst>
          </p:cNvPr>
          <p:cNvSpPr/>
          <p:nvPr/>
        </p:nvSpPr>
        <p:spPr>
          <a:xfrm rot="5400000">
            <a:off x="602584" y="1816481"/>
            <a:ext cx="506009" cy="49045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riangle isocèle 11">
            <a:extLst>
              <a:ext uri="{FF2B5EF4-FFF2-40B4-BE49-F238E27FC236}">
                <a16:creationId xmlns:a16="http://schemas.microsoft.com/office/drawing/2014/main" id="{7F7F7A04-DFE1-49EF-5481-0D85AE1F9A5D}"/>
              </a:ext>
            </a:extLst>
          </p:cNvPr>
          <p:cNvSpPr/>
          <p:nvPr/>
        </p:nvSpPr>
        <p:spPr>
          <a:xfrm rot="5400000">
            <a:off x="602584" y="4091165"/>
            <a:ext cx="506009" cy="49045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1241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0EF06545-CBC8-8A2A-EA44-D138FB3B3F61}"/>
              </a:ext>
            </a:extLst>
          </p:cNvPr>
          <p:cNvSpPr txBox="1"/>
          <p:nvPr/>
        </p:nvSpPr>
        <p:spPr>
          <a:xfrm>
            <a:off x="2522237" y="571289"/>
            <a:ext cx="7147525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Une exigence simple </a:t>
            </a:r>
          </a:p>
          <a:p>
            <a:pPr algn="ctr"/>
            <a:endParaRPr lang="fr-FR" sz="2800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  <a:ea typeface="Tahoma" panose="020B0604030504040204" pitchFamily="34" charset="0"/>
              <a:cs typeface="Avenir Black" panose="020B0803020203020204" pitchFamily="34" charset="-78"/>
            </a:endParaRPr>
          </a:p>
          <a:p>
            <a:pPr algn="ctr"/>
            <a:endParaRPr lang="fr-FR" sz="2800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  <a:ea typeface="Tahoma" panose="020B0604030504040204" pitchFamily="34" charset="0"/>
              <a:cs typeface="Avenir Black" panose="020B0803020203020204" pitchFamily="34" charset="-78"/>
            </a:endParaRPr>
          </a:p>
          <a:p>
            <a:pPr algn="ctr"/>
            <a:r>
              <a:rPr lang="fr-FR" sz="2800" dirty="0">
                <a:latin typeface="Avenir Next LT Pro" panose="020B0504020202020204" pitchFamily="34" charset="0"/>
                <a:ea typeface="Tahoma" panose="020B0604030504040204" pitchFamily="34" charset="0"/>
                <a:cs typeface="Avenir Black" panose="020B0803020203020204" pitchFamily="34" charset="-78"/>
              </a:rPr>
              <a:t>POURSUIVRE LE TRAVAIL DE </a:t>
            </a:r>
            <a:r>
              <a:rPr lang="fr-FR" sz="48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  <a:ea typeface="Tahoma" panose="020B0604030504040204" pitchFamily="34" charset="0"/>
                <a:cs typeface="Avenir Black" panose="020B0803020203020204" pitchFamily="34" charset="-78"/>
              </a:rPr>
              <a:t>NOTORIETE QUALIFIEE</a:t>
            </a:r>
          </a:p>
          <a:p>
            <a:pPr algn="ctr"/>
            <a:r>
              <a:rPr lang="fr-FR" sz="6600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  <a:ea typeface="Tahoma" panose="020B0604030504040204" pitchFamily="34" charset="0"/>
                <a:cs typeface="Avenir Black" panose="020B0803020203020204" pitchFamily="34" charset="-78"/>
              </a:rPr>
              <a:t> </a:t>
            </a:r>
            <a:endParaRPr lang="fr-FR" sz="2800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  <a:ea typeface="Tahoma" panose="020B0604030504040204" pitchFamily="34" charset="0"/>
              <a:cs typeface="Avenir Black" panose="020B0803020203020204" pitchFamily="34" charset="-78"/>
            </a:endParaRPr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08134860-0E01-1019-EB85-8EDFE0601261}"/>
              </a:ext>
            </a:extLst>
          </p:cNvPr>
          <p:cNvSpPr txBox="1"/>
          <p:nvPr/>
        </p:nvSpPr>
        <p:spPr>
          <a:xfrm>
            <a:off x="1973597" y="3429000"/>
            <a:ext cx="86211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Avenir Next LT Pro" panose="020B0504020202020204" pitchFamily="34" charset="0"/>
              </a:rPr>
              <a:t>Le film doit permettre de développer </a:t>
            </a:r>
            <a:br>
              <a:rPr lang="fr-FR" altLang="fr-FR" sz="2400" dirty="0">
                <a:latin typeface="Avenir Next LT Pro" panose="020B0504020202020204" pitchFamily="34" charset="0"/>
              </a:rPr>
            </a:br>
            <a:r>
              <a:rPr lang="fr-FR" altLang="fr-FR" sz="2400" b="1" dirty="0">
                <a:latin typeface="Avenir Next LT Pro" panose="020B0504020202020204" pitchFamily="34" charset="0"/>
              </a:rPr>
              <a:t>la notoriété de l’enseigne Darty Concepteur Cuisine </a:t>
            </a:r>
            <a:br>
              <a:rPr lang="fr-FR" altLang="fr-FR" sz="2400" b="1" dirty="0">
                <a:latin typeface="Avenir Next LT Pro" panose="020B0504020202020204" pitchFamily="34" charset="0"/>
              </a:rPr>
            </a:br>
            <a:r>
              <a:rPr lang="fr-FR" altLang="fr-FR" sz="2400" b="1" dirty="0">
                <a:latin typeface="Avenir Next LT Pro" panose="020B0504020202020204" pitchFamily="34" charset="0"/>
              </a:rPr>
              <a:t>et créer la préférence Electrolux sur le GEM encastrable</a:t>
            </a:r>
            <a:r>
              <a:rPr lang="fr-FR" altLang="fr-FR" sz="2400" dirty="0">
                <a:latin typeface="Avenir Next LT Pro" panose="020B0504020202020204" pitchFamily="34" charset="0"/>
              </a:rPr>
              <a:t>.</a:t>
            </a:r>
            <a:endParaRPr lang="fr-FR" altLang="fr-FR" sz="2400" b="1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8877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BE24597-9018-432E-B953-B4E153362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397" y="4498363"/>
            <a:ext cx="1087320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  <a:t>Eviter la confusion et affirmer le rôle de  DARTY en tant </a:t>
            </a:r>
            <a:b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  <a:t>que concepteur cuisine.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endParaRPr lang="fr-FR" sz="240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8F3BF3A-EE7D-C15D-04AF-29E0882A8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5832" y="922738"/>
            <a:ext cx="5759910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9600" b="1" spc="300" dirty="0">
                <a:solidFill>
                  <a:schemeClr val="tx1"/>
                </a:solidFill>
                <a:latin typeface="Calvert MT Std" panose="02040504020105020204" pitchFamily="18" charset="0"/>
              </a:rPr>
              <a:t>AFFIRMER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481AEDE-01EA-D7FC-3234-8137838B73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1179" y="2562187"/>
            <a:ext cx="9417258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6600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Darty fait des cuisines</a:t>
            </a:r>
            <a:endParaRPr lang="fr-FR" sz="6600" spc="-15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A1213CA-1865-9F3A-C275-11A8EE973950}"/>
              </a:ext>
            </a:extLst>
          </p:cNvPr>
          <p:cNvCxnSpPr/>
          <p:nvPr/>
        </p:nvCxnSpPr>
        <p:spPr>
          <a:xfrm>
            <a:off x="4646645" y="2554722"/>
            <a:ext cx="26498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3">
            <a:extLst>
              <a:ext uri="{FF2B5EF4-FFF2-40B4-BE49-F238E27FC236}">
                <a16:creationId xmlns:a16="http://schemas.microsoft.com/office/drawing/2014/main" id="{CD5D56B1-A50E-B888-3802-8F8184BD8025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1142561" y="1167416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ENJEU#1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7610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BE24597-9018-432E-B953-B4E153362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4495" y="4498363"/>
            <a:ext cx="318939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>
                <a:solidFill>
                  <a:srgbClr val="D9117E"/>
                </a:solidFill>
                <a:latin typeface="Avenir Next LT Pro" panose="020B0504020202020204" pitchFamily="34" charset="0"/>
              </a:rPr>
              <a:t>Plaque Aspirante Saphir Mat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lang="fr-FR" sz="2400" b="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endParaRPr lang="fr-FR" sz="240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8F3BF3A-EE7D-C15D-04AF-29E0882A8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5832" y="922738"/>
            <a:ext cx="6166432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9600" b="1" spc="300" dirty="0">
                <a:solidFill>
                  <a:schemeClr val="tx1"/>
                </a:solidFill>
                <a:latin typeface="Calvert MT Std" panose="02040504020105020204" pitchFamily="18" charset="0"/>
              </a:rPr>
              <a:t>VALORISER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481AEDE-01EA-D7FC-3234-8137838B73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359" y="2828835"/>
            <a:ext cx="1103327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Electrolux avec 2 produits </a:t>
            </a:r>
            <a:br>
              <a:rPr lang="fr-FR" spc="3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iconiques au sein d’un univers aspirationnel</a:t>
            </a:r>
            <a:endParaRPr lang="fr-FR" spc="-15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A1213CA-1865-9F3A-C275-11A8EE973950}"/>
              </a:ext>
            </a:extLst>
          </p:cNvPr>
          <p:cNvCxnSpPr/>
          <p:nvPr/>
        </p:nvCxnSpPr>
        <p:spPr>
          <a:xfrm>
            <a:off x="4646645" y="2554722"/>
            <a:ext cx="26498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3">
            <a:extLst>
              <a:ext uri="{FF2B5EF4-FFF2-40B4-BE49-F238E27FC236}">
                <a16:creationId xmlns:a16="http://schemas.microsoft.com/office/drawing/2014/main" id="{CD5D56B1-A50E-B888-3802-8F8184BD8025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1142561" y="1167416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ENJEU#2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E66E0F02-B214-5020-E2B3-F43230E6B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9390" y="4498363"/>
            <a:ext cx="318939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>
                <a:solidFill>
                  <a:srgbClr val="D9117E"/>
                </a:solidFill>
                <a:latin typeface="Avenir Next LT Pro" panose="020B0504020202020204" pitchFamily="34" charset="0"/>
              </a:rPr>
              <a:t>Four combiné vapeur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lang="fr-FR" sz="2400" b="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endParaRPr lang="fr-FR" sz="240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1630891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19778</TotalTime>
  <Words>641</Words>
  <Application>Microsoft Office PowerPoint</Application>
  <PresentationFormat>Grand écran</PresentationFormat>
  <Paragraphs>71</Paragraphs>
  <Slides>23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32" baseType="lpstr">
      <vt:lpstr>Avenir Next LT Pro</vt:lpstr>
      <vt:lpstr>Arial</vt:lpstr>
      <vt:lpstr>Police système Courant</vt:lpstr>
      <vt:lpstr>Georgia</vt:lpstr>
      <vt:lpstr>Wingdings</vt:lpstr>
      <vt:lpstr>Tahoma</vt:lpstr>
      <vt:lpstr>Calvert MT Std</vt:lpstr>
      <vt:lpstr>Calibri</vt:lpstr>
      <vt:lpstr>1_Thème LNB</vt:lpstr>
      <vt:lpstr>Présentation PowerPoint</vt:lpstr>
      <vt:lpstr>Présentation PowerPoint</vt:lpstr>
      <vt:lpstr>Présentation PowerPoint</vt:lpstr>
      <vt:lpstr>Présentation PowerPoint</vt:lpstr>
      <vt:lpstr>Electrolux</vt:lpstr>
      <vt:lpstr>Situation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Décor Cuisine identifiée pour le film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Antoine Jubert</cp:lastModifiedBy>
  <cp:revision>50</cp:revision>
  <cp:lastPrinted>2022-07-05T07:32:58Z</cp:lastPrinted>
  <dcterms:created xsi:type="dcterms:W3CDTF">2023-04-17T13:19:25Z</dcterms:created>
  <dcterms:modified xsi:type="dcterms:W3CDTF">2024-02-28T14:26:00Z</dcterms:modified>
  <cp:category/>
</cp:coreProperties>
</file>